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7"/>
  </p:notesMasterIdLst>
  <p:sldIdLst>
    <p:sldId id="332" r:id="rId2"/>
    <p:sldId id="279" r:id="rId3"/>
    <p:sldId id="305" r:id="rId4"/>
    <p:sldId id="306" r:id="rId5"/>
    <p:sldId id="307" r:id="rId6"/>
    <p:sldId id="308" r:id="rId7"/>
    <p:sldId id="309" r:id="rId8"/>
    <p:sldId id="341" r:id="rId9"/>
    <p:sldId id="281" r:id="rId10"/>
    <p:sldId id="339" r:id="rId11"/>
    <p:sldId id="340" r:id="rId12"/>
    <p:sldId id="342" r:id="rId13"/>
    <p:sldId id="343" r:id="rId14"/>
    <p:sldId id="344" r:id="rId15"/>
    <p:sldId id="310" r:id="rId16"/>
    <p:sldId id="311" r:id="rId17"/>
    <p:sldId id="312" r:id="rId18"/>
    <p:sldId id="313" r:id="rId19"/>
    <p:sldId id="314" r:id="rId20"/>
    <p:sldId id="346" r:id="rId21"/>
    <p:sldId id="333" r:id="rId22"/>
    <p:sldId id="330" r:id="rId23"/>
    <p:sldId id="315" r:id="rId24"/>
    <p:sldId id="316" r:id="rId25"/>
    <p:sldId id="317" r:id="rId26"/>
    <p:sldId id="318" r:id="rId27"/>
    <p:sldId id="319" r:id="rId28"/>
    <p:sldId id="335" r:id="rId29"/>
    <p:sldId id="334" r:id="rId30"/>
    <p:sldId id="331" r:id="rId31"/>
    <p:sldId id="322" r:id="rId32"/>
    <p:sldId id="350" r:id="rId33"/>
    <p:sldId id="351" r:id="rId34"/>
    <p:sldId id="321" r:id="rId35"/>
    <p:sldId id="349" r:id="rId36"/>
    <p:sldId id="320" r:id="rId37"/>
    <p:sldId id="347" r:id="rId38"/>
    <p:sldId id="348" r:id="rId39"/>
    <p:sldId id="323" r:id="rId40"/>
    <p:sldId id="338" r:id="rId41"/>
    <p:sldId id="337" r:id="rId42"/>
    <p:sldId id="325" r:id="rId43"/>
    <p:sldId id="324" r:id="rId44"/>
    <p:sldId id="345" r:id="rId45"/>
    <p:sldId id="352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663300"/>
    <a:srgbClr val="990000"/>
    <a:srgbClr val="009900"/>
    <a:srgbClr val="99CC00"/>
    <a:srgbClr val="FFFF00"/>
    <a:srgbClr val="6699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8" autoAdjust="0"/>
    <p:restoredTop sz="89426" autoAdjust="0"/>
  </p:normalViewPr>
  <p:slideViewPr>
    <p:cSldViewPr>
      <p:cViewPr>
        <p:scale>
          <a:sx n="60" d="100"/>
          <a:sy n="60" d="100"/>
        </p:scale>
        <p:origin x="-74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7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211B1C-063D-4E70-8A9B-410FFD1DE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629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11B1C-063D-4E70-8A9B-410FFD1DE213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48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15FB6-4064-4DA5-B949-A96F4B2E84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CEB9B-8461-40DA-B280-D2706B7B4E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91827-0949-4B75-A43A-84F0E52A80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0E144-5EA5-4A02-8232-4BE17734B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F535C-2732-4204-B4A8-8DC0FC950B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EC389D-0CC1-4C68-AA59-8A06F0F166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8F538-17E8-43A5-8F62-4259CFFCFFE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6198B6-110E-40B5-AF17-CB8E2261A6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C58CF4-988E-4BB3-8122-66D63AD8B1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8D87D-C186-44E7-AA47-E0048A0DED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CE16E-FE2D-4410-B93C-1D7EF19DCD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07891C-697E-4403-B27E-079AD79C85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2FDB8C4-D7BC-4577-906A-05566F59B0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МБУ ОМК «Алые паруса» ГО г. Уфа</a:t>
            </a:r>
            <a:br>
              <a:rPr lang="ru-RU" sz="2400" dirty="0"/>
            </a:br>
            <a:r>
              <a:rPr lang="ru-RU" sz="2400" dirty="0"/>
              <a:t>Спелеоклуб имени Валерия Нассонова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980728"/>
            <a:ext cx="8229600" cy="5400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Тема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«Обзор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категорийных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спелеомаршрутов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на территории Республики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Башкортостан                     и соседних областей»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  <a:p>
            <a:endParaRPr lang="ru-RU" sz="3600" b="1" dirty="0">
              <a:latin typeface="Calibri Light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alibri" pitchFamily="34" charset="0"/>
              </a:rPr>
              <a:t>                                                                    </a:t>
            </a:r>
            <a:r>
              <a:rPr lang="ru-RU" sz="2000" b="1" dirty="0" smtClean="0">
                <a:latin typeface="Calibri" pitchFamily="34" charset="0"/>
              </a:rPr>
              <a:t>Рычагова </a:t>
            </a:r>
            <a:r>
              <a:rPr lang="ru-RU" sz="2000" b="1" dirty="0">
                <a:latin typeface="Calibri" pitchFamily="34" charset="0"/>
              </a:rPr>
              <a:t>Наталья Ивановна,</a:t>
            </a:r>
          </a:p>
          <a:p>
            <a:pPr marL="0" indent="0">
              <a:buNone/>
            </a:pPr>
            <a:r>
              <a:rPr lang="ru-RU" sz="2000" b="1" dirty="0">
                <a:latin typeface="Calibri" pitchFamily="34" charset="0"/>
              </a:rPr>
              <a:t>                               </a:t>
            </a:r>
            <a:r>
              <a:rPr lang="ru-RU" sz="2000" b="1" dirty="0" smtClean="0">
                <a:latin typeface="Calibri" pitchFamily="34" charset="0"/>
              </a:rPr>
              <a:t>                                     </a:t>
            </a:r>
            <a:r>
              <a:rPr lang="ru-RU" sz="2000" b="1" dirty="0">
                <a:latin typeface="Calibri" pitchFamily="34" charset="0"/>
              </a:rPr>
              <a:t>педагог-организатор,</a:t>
            </a:r>
          </a:p>
          <a:p>
            <a:pPr marL="0" indent="0">
              <a:buNone/>
            </a:pPr>
            <a:r>
              <a:rPr lang="ru-RU" sz="2000" b="1" dirty="0">
                <a:latin typeface="Calibri" pitchFamily="34" charset="0"/>
              </a:rPr>
              <a:t>                         </a:t>
            </a:r>
            <a:r>
              <a:rPr lang="ru-RU" sz="2000" b="1" dirty="0" smtClean="0">
                <a:latin typeface="Calibri" pitchFamily="34" charset="0"/>
              </a:rPr>
              <a:t>                                           </a:t>
            </a:r>
            <a:r>
              <a:rPr lang="ru-RU" sz="2000" b="1" dirty="0">
                <a:latin typeface="Calibri" pitchFamily="34" charset="0"/>
              </a:rPr>
              <a:t>председатель МКК</a:t>
            </a:r>
          </a:p>
          <a:p>
            <a:pPr marL="0" indent="0">
              <a:buNone/>
            </a:pPr>
            <a:r>
              <a:rPr lang="ru-RU" sz="2000" b="1" dirty="0">
                <a:latin typeface="Calibri" pitchFamily="34" charset="0"/>
              </a:rPr>
              <a:t>                                                            </a:t>
            </a:r>
            <a:r>
              <a:rPr lang="ru-RU" sz="2000" b="1" dirty="0" smtClean="0">
                <a:latin typeface="Calibri" pitchFamily="34" charset="0"/>
              </a:rPr>
              <a:t>       </a:t>
            </a:r>
            <a:r>
              <a:rPr lang="ru-RU" sz="2000" b="1" dirty="0" err="1">
                <a:latin typeface="Calibri" pitchFamily="34" charset="0"/>
              </a:rPr>
              <a:t>спелеоклуба</a:t>
            </a:r>
            <a:r>
              <a:rPr lang="ru-RU" sz="2000" b="1" dirty="0">
                <a:latin typeface="Calibri" pitchFamily="34" charset="0"/>
              </a:rPr>
              <a:t> им. В. Нассонова г. Уфы</a:t>
            </a:r>
          </a:p>
          <a:p>
            <a:pPr marL="0" indent="0">
              <a:buNone/>
            </a:pPr>
            <a:endParaRPr lang="ru-RU" sz="2000" dirty="0" smtClean="0">
              <a:latin typeface="Calibri Light" pitchFamily="34" charset="0"/>
            </a:endParaRPr>
          </a:p>
          <a:p>
            <a:pPr marL="0" indent="0">
              <a:buNone/>
            </a:pPr>
            <a:r>
              <a:rPr lang="ru-RU" sz="2000" dirty="0">
                <a:latin typeface="Calibri Light" pitchFamily="34" charset="0"/>
              </a:rPr>
              <a:t> </a:t>
            </a:r>
            <a:r>
              <a:rPr lang="ru-RU" sz="2000" dirty="0" smtClean="0">
                <a:latin typeface="Calibri Light" pitchFamily="34" charset="0"/>
              </a:rPr>
              <a:t>                                                                  </a:t>
            </a:r>
            <a:endParaRPr lang="ru-RU" sz="2000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3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5949280"/>
            <a:ext cx="8507288" cy="908720"/>
          </a:xfrm>
        </p:spPr>
        <p:txBody>
          <a:bodyPr/>
          <a:lstStyle/>
          <a:p>
            <a:pPr marL="45720" indent="0" algn="ctr">
              <a:buNone/>
            </a:pPr>
            <a:r>
              <a:rPr lang="ru-RU" b="1" dirty="0" smtClean="0"/>
              <a:t>п. Сумган-Кутук, 9800 м</a:t>
            </a:r>
            <a:r>
              <a:rPr lang="ru-RU" dirty="0" smtClean="0"/>
              <a:t>, 3Б  к. т.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33" y="116632"/>
            <a:ext cx="7640959" cy="573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94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4712" cy="648072"/>
          </a:xfrm>
        </p:spPr>
        <p:txBody>
          <a:bodyPr/>
          <a:lstStyle/>
          <a:p>
            <a:pPr algn="l"/>
            <a:r>
              <a:rPr lang="ru-RU" sz="2400" dirty="0" smtClean="0"/>
              <a:t>Сталагмит </a:t>
            </a:r>
            <a:r>
              <a:rPr lang="ru-RU" sz="2400" dirty="0"/>
              <a:t>Ч</a:t>
            </a:r>
            <a:r>
              <a:rPr lang="ru-RU" sz="2400" dirty="0" smtClean="0"/>
              <a:t>ерепаха                      Галерея </a:t>
            </a:r>
            <a:r>
              <a:rPr lang="ru-RU" sz="2400" dirty="0" err="1"/>
              <a:t>Г</a:t>
            </a:r>
            <a:r>
              <a:rPr lang="ru-RU" sz="2400" dirty="0" err="1" smtClean="0"/>
              <a:t>еофака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3" y="1268760"/>
            <a:ext cx="399343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040" y="1155824"/>
            <a:ext cx="42672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0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6309320"/>
            <a:ext cx="8229600" cy="43204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п. Летняя, длина около 6 000 м.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9613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5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0" y="6093296"/>
            <a:ext cx="9036496" cy="7647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 smtClean="0"/>
              <a:t>В пещере Летняя нашли галерею с самыми большими гуровыми каскадами на Урале</a:t>
            </a:r>
            <a:endParaRPr lang="ru-RU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09625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26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6165304"/>
            <a:ext cx="8229600" cy="692696"/>
          </a:xfrm>
        </p:spPr>
        <p:txBody>
          <a:bodyPr/>
          <a:lstStyle/>
          <a:p>
            <a:pPr algn="ctr"/>
            <a:r>
              <a:rPr lang="ru-RU" sz="2800" b="1" dirty="0" smtClean="0"/>
              <a:t>п. Штучка, 1333 м</a:t>
            </a:r>
            <a:endParaRPr lang="ru-RU" sz="2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80"/>
            <a:ext cx="4104456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52" y="68932"/>
            <a:ext cx="4081355" cy="612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3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63690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u="sng" dirty="0" smtClean="0"/>
              <a:t>МАРШРУТ  № 2</a:t>
            </a:r>
          </a:p>
          <a:p>
            <a:pPr algn="ctr">
              <a:buFontTx/>
              <a:buNone/>
            </a:pPr>
            <a:endParaRPr lang="ru-RU" b="1" dirty="0" smtClean="0"/>
          </a:p>
          <a:p>
            <a:pPr algn="ctr">
              <a:buFontTx/>
              <a:buNone/>
            </a:pPr>
            <a:r>
              <a:rPr lang="ru-RU" b="1" dirty="0" err="1" smtClean="0"/>
              <a:t>Спелеопоход</a:t>
            </a:r>
            <a:r>
              <a:rPr lang="ru-RU" b="1" dirty="0" smtClean="0"/>
              <a:t> 1 категории сложности</a:t>
            </a:r>
          </a:p>
          <a:p>
            <a:pPr algn="ctr">
              <a:buFontTx/>
              <a:buNone/>
            </a:pPr>
            <a:r>
              <a:rPr lang="ru-RU" b="1" u="sng" dirty="0" smtClean="0"/>
              <a:t>Челябинская область:</a:t>
            </a:r>
          </a:p>
          <a:p>
            <a:pPr algn="ctr">
              <a:buFontTx/>
              <a:buNone/>
            </a:pPr>
            <a:r>
              <a:rPr lang="ru-RU" b="1" dirty="0" smtClean="0"/>
              <a:t>    п. Чебаевского (1 </a:t>
            </a:r>
            <a:r>
              <a:rPr lang="ru-RU" b="1" dirty="0" err="1" smtClean="0"/>
              <a:t>к.с</a:t>
            </a:r>
            <a:r>
              <a:rPr lang="ru-RU" b="1" dirty="0" smtClean="0"/>
              <a:t>.)</a:t>
            </a:r>
          </a:p>
          <a:p>
            <a:pPr algn="ctr">
              <a:buFontTx/>
              <a:buNone/>
            </a:pPr>
            <a:r>
              <a:rPr lang="ru-RU" b="1" dirty="0" smtClean="0"/>
              <a:t>п. Сухая Атя (1 </a:t>
            </a:r>
            <a:r>
              <a:rPr lang="ru-RU" b="1" dirty="0" err="1" smtClean="0"/>
              <a:t>к.с</a:t>
            </a:r>
            <a:r>
              <a:rPr lang="ru-RU" b="1" dirty="0" smtClean="0"/>
              <a:t>.)</a:t>
            </a:r>
          </a:p>
          <a:p>
            <a:pPr algn="ctr">
              <a:buFontTx/>
              <a:buNone/>
            </a:pPr>
            <a:r>
              <a:rPr lang="ru-RU" b="1" u="sng" dirty="0" err="1" smtClean="0"/>
              <a:t>Иглинский</a:t>
            </a:r>
            <a:r>
              <a:rPr lang="ru-RU" b="1" u="sng" dirty="0" smtClean="0"/>
              <a:t> район РБ:</a:t>
            </a:r>
          </a:p>
          <a:p>
            <a:pPr algn="ctr">
              <a:buFontTx/>
              <a:buNone/>
            </a:pPr>
            <a:r>
              <a:rPr lang="ru-RU" b="1" dirty="0" smtClean="0"/>
              <a:t>п. </a:t>
            </a:r>
            <a:r>
              <a:rPr lang="ru-RU" b="1" dirty="0" err="1" smtClean="0"/>
              <a:t>Куэшта</a:t>
            </a:r>
            <a:r>
              <a:rPr lang="ru-RU" b="1" dirty="0" smtClean="0"/>
              <a:t> (1 </a:t>
            </a:r>
            <a:r>
              <a:rPr lang="ru-RU" b="1" dirty="0" err="1" smtClean="0"/>
              <a:t>к.с</a:t>
            </a:r>
            <a:r>
              <a:rPr lang="ru-RU" b="1" dirty="0" smtClean="0"/>
              <a:t>.)</a:t>
            </a:r>
          </a:p>
          <a:p>
            <a:pPr algn="ctr">
              <a:buFontTx/>
              <a:buNone/>
            </a:pPr>
            <a:r>
              <a:rPr lang="ru-RU" b="1" u="sng" dirty="0" err="1" smtClean="0"/>
              <a:t>Аургазинский</a:t>
            </a:r>
            <a:r>
              <a:rPr lang="ru-RU" b="1" u="sng" dirty="0" smtClean="0"/>
              <a:t> район РБ</a:t>
            </a:r>
            <a:r>
              <a:rPr lang="ru-RU" b="1" dirty="0" smtClean="0"/>
              <a:t>:</a:t>
            </a:r>
          </a:p>
          <a:p>
            <a:pPr algn="ctr">
              <a:buFontTx/>
              <a:buNone/>
            </a:pPr>
            <a:r>
              <a:rPr lang="ru-RU" b="1" dirty="0" smtClean="0"/>
              <a:t>п. Вертолетная (1 </a:t>
            </a:r>
            <a:r>
              <a:rPr lang="ru-RU" b="1" dirty="0" err="1" smtClean="0"/>
              <a:t>к.с</a:t>
            </a:r>
            <a:r>
              <a:rPr lang="ru-RU" b="1" dirty="0" smtClean="0"/>
              <a:t>.)</a:t>
            </a:r>
          </a:p>
          <a:p>
            <a:pPr algn="ctr">
              <a:buFontTx/>
              <a:buNone/>
            </a:pP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8" y="1643063"/>
            <a:ext cx="5464175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1571625"/>
          </a:xfrm>
        </p:spPr>
        <p:txBody>
          <a:bodyPr>
            <a:normAutofit fontScale="92500" lnSpcReduction="10000"/>
          </a:bodyPr>
          <a:lstStyle/>
          <a:p>
            <a:pPr algn="ctr">
              <a:buFontTx/>
              <a:buNone/>
            </a:pPr>
            <a:r>
              <a:rPr lang="ru-RU" b="1" smtClean="0"/>
              <a:t>п. Чебаевского (Киселевская)</a:t>
            </a:r>
          </a:p>
          <a:p>
            <a:pPr algn="ctr">
              <a:buFontTx/>
              <a:buNone/>
            </a:pPr>
            <a:r>
              <a:rPr lang="ru-RU" b="1" smtClean="0"/>
              <a:t>горизонтальная, длина 1260 м,</a:t>
            </a:r>
          </a:p>
          <a:p>
            <a:pPr algn="ctr">
              <a:buFontTx/>
              <a:buNone/>
            </a:pPr>
            <a:r>
              <a:rPr lang="ru-RU" sz="2000" b="1" smtClean="0"/>
              <a:t>Наклонка на входе, глиняные и обводненные ходы, узости, уступы</a:t>
            </a:r>
          </a:p>
          <a:p>
            <a:pPr algn="ctr">
              <a:buFontTx/>
              <a:buNone/>
            </a:pPr>
            <a:r>
              <a:rPr lang="ru-RU" b="1" smtClean="0"/>
              <a:t> </a:t>
            </a:r>
          </a:p>
        </p:txBody>
      </p:sp>
      <p:pic>
        <p:nvPicPr>
          <p:cNvPr id="10244" name="Picture 3" descr="H:\Фото2015\2015 01 03 пещера Чебаевского (Киселевская)\tx20\DSC091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500188"/>
            <a:ext cx="375126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16430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smtClean="0"/>
              <a:t>п. Сухая Атя</a:t>
            </a:r>
          </a:p>
          <a:p>
            <a:pPr algn="ctr">
              <a:buFontTx/>
              <a:buNone/>
            </a:pPr>
            <a:r>
              <a:rPr lang="ru-RU" b="1" smtClean="0"/>
              <a:t>горизонтальная, длина 2130 м</a:t>
            </a:r>
          </a:p>
          <a:p>
            <a:pPr algn="ctr">
              <a:buFontTx/>
              <a:buNone/>
            </a:pPr>
            <a:r>
              <a:rPr lang="ru-RU" sz="2000" b="1" smtClean="0"/>
              <a:t>глиняные и обводненные ходы, уступы, узости</a:t>
            </a:r>
          </a:p>
          <a:p>
            <a:pPr algn="ctr">
              <a:buFontTx/>
              <a:buNone/>
            </a:pPr>
            <a:endParaRPr lang="ru-RU" b="1" smtClean="0"/>
          </a:p>
        </p:txBody>
      </p:sp>
      <p:pic>
        <p:nvPicPr>
          <p:cNvPr id="11267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0" y="2286000"/>
            <a:ext cx="51435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1269" name="Picture 1" descr="IMG_9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571625"/>
            <a:ext cx="3027363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128587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smtClean="0"/>
              <a:t>п. Куэшта</a:t>
            </a:r>
          </a:p>
          <a:p>
            <a:pPr algn="ctr">
              <a:buFontTx/>
              <a:buNone/>
            </a:pPr>
            <a:r>
              <a:rPr lang="ru-RU" b="1" smtClean="0"/>
              <a:t>горизонтальная, длина 800 м </a:t>
            </a:r>
          </a:p>
        </p:txBody>
      </p:sp>
      <p:pic>
        <p:nvPicPr>
          <p:cNvPr id="12291" name="Picture 2" descr="IMG_03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75"/>
            <a:ext cx="52133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 descr="G:\2008\27.10.08 Куэшта\Инеска\DSC053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3214688"/>
            <a:ext cx="4757738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1"/>
          <p:cNvSpPr>
            <a:spLocks noGrp="1"/>
          </p:cNvSpPr>
          <p:nvPr>
            <p:ph/>
          </p:nvPr>
        </p:nvSpPr>
        <p:spPr>
          <a:xfrm>
            <a:off x="0" y="1"/>
            <a:ext cx="9144000" cy="908719"/>
          </a:xfrm>
        </p:spPr>
        <p:txBody>
          <a:bodyPr>
            <a:normAutofit fontScale="62500" lnSpcReduction="20000"/>
          </a:bodyPr>
          <a:lstStyle/>
          <a:p>
            <a:pPr algn="ctr">
              <a:buFontTx/>
              <a:buNone/>
            </a:pPr>
            <a:r>
              <a:rPr lang="ru-RU" sz="2800" b="1" dirty="0" smtClean="0"/>
              <a:t>п. Вертолетная (</a:t>
            </a:r>
            <a:r>
              <a:rPr lang="ru-RU" sz="2800" b="1" dirty="0" err="1" smtClean="0"/>
              <a:t>Ахмеровский</a:t>
            </a:r>
            <a:r>
              <a:rPr lang="ru-RU" sz="2800" b="1" dirty="0" smtClean="0"/>
              <a:t> провал)</a:t>
            </a:r>
          </a:p>
          <a:p>
            <a:pPr algn="ctr">
              <a:buFontTx/>
              <a:buNone/>
            </a:pPr>
            <a:r>
              <a:rPr lang="ru-RU" sz="2800" b="1" dirty="0" smtClean="0"/>
              <a:t>Смешанного типа, длина 1768м</a:t>
            </a:r>
          </a:p>
          <a:p>
            <a:pPr algn="ctr">
              <a:buFontTx/>
              <a:buNone/>
            </a:pPr>
            <a:r>
              <a:rPr lang="ru-RU" sz="2000" b="1" dirty="0" smtClean="0"/>
              <a:t>входная воронка 45 м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412776"/>
            <a:ext cx="6913563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2"/>
          <p:cNvSpPr>
            <a:spLocks noChangeArrowheads="1"/>
          </p:cNvSpPr>
          <p:nvPr/>
        </p:nvSpPr>
        <p:spPr bwMode="auto">
          <a:xfrm>
            <a:off x="323850" y="260350"/>
            <a:ext cx="8569325" cy="6337300"/>
          </a:xfrm>
          <a:prstGeom prst="rect">
            <a:avLst/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800">
              <a:solidFill>
                <a:schemeClr val="tx2"/>
              </a:solidFill>
            </a:endParaRPr>
          </a:p>
        </p:txBody>
      </p:sp>
      <p:pic>
        <p:nvPicPr>
          <p:cNvPr id="3075" name="Picture 7" descr="C:\Users\Клуб\Desktop\ка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928688"/>
            <a:ext cx="82613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857625" y="2643188"/>
            <a:ext cx="71438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29063" y="6165304"/>
            <a:ext cx="70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peleo\Desktop\_1_Вертолетная 088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83" y="260647"/>
            <a:ext cx="4252460" cy="635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peleo\Desktop\Так можно спуститься во входную воронку, не имея вертикальной подготов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528392" cy="62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Маршрут № 3</a:t>
            </a:r>
          </a:p>
          <a:p>
            <a:pPr marL="0" indent="0" algn="ctr">
              <a:buNone/>
            </a:pPr>
            <a:r>
              <a:rPr lang="ru-RU" dirty="0" smtClean="0"/>
              <a:t>Гипсовые пещеры</a:t>
            </a:r>
          </a:p>
          <a:p>
            <a:pPr algn="ctr">
              <a:buFontTx/>
              <a:buNone/>
            </a:pPr>
            <a:r>
              <a:rPr lang="ru-RU" b="1" u="sng" dirty="0" err="1" smtClean="0"/>
              <a:t>Иглинский</a:t>
            </a:r>
            <a:r>
              <a:rPr lang="ru-RU" b="1" u="sng" dirty="0" smtClean="0"/>
              <a:t> </a:t>
            </a:r>
            <a:r>
              <a:rPr lang="ru-RU" b="1" u="sng" dirty="0"/>
              <a:t>район РБ:</a:t>
            </a:r>
          </a:p>
          <a:p>
            <a:pPr algn="ctr">
              <a:buFontTx/>
              <a:buNone/>
            </a:pPr>
            <a:r>
              <a:rPr lang="ru-RU" b="1" dirty="0"/>
              <a:t>п. </a:t>
            </a:r>
            <a:r>
              <a:rPr lang="ru-RU" b="1" dirty="0" err="1"/>
              <a:t>Куэшта</a:t>
            </a:r>
            <a:r>
              <a:rPr lang="ru-RU" b="1" dirty="0"/>
              <a:t> (1 </a:t>
            </a:r>
            <a:r>
              <a:rPr lang="ru-RU" b="1" dirty="0" err="1"/>
              <a:t>к.с</a:t>
            </a:r>
            <a:r>
              <a:rPr lang="ru-RU" b="1" dirty="0" smtClean="0"/>
              <a:t>.)</a:t>
            </a:r>
          </a:p>
          <a:p>
            <a:pPr algn="ctr">
              <a:buNone/>
            </a:pPr>
            <a:r>
              <a:rPr lang="ru-RU" b="1" dirty="0" smtClean="0"/>
              <a:t>п. Бол</a:t>
            </a:r>
            <a:r>
              <a:rPr lang="ru-RU" b="1" dirty="0"/>
              <a:t>. </a:t>
            </a:r>
            <a:r>
              <a:rPr lang="ru-RU" b="1" dirty="0" err="1" smtClean="0"/>
              <a:t>Курманаевская</a:t>
            </a:r>
            <a:r>
              <a:rPr lang="ru-RU" b="1" dirty="0" smtClean="0"/>
              <a:t> (1 </a:t>
            </a:r>
            <a:r>
              <a:rPr lang="ru-RU" b="1" dirty="0" err="1" smtClean="0"/>
              <a:t>к.с</a:t>
            </a:r>
            <a:r>
              <a:rPr lang="ru-RU" b="1" dirty="0" smtClean="0"/>
              <a:t>.)</a:t>
            </a:r>
          </a:p>
          <a:p>
            <a:pPr algn="ctr">
              <a:buNone/>
            </a:pPr>
            <a:r>
              <a:rPr lang="ru-RU" b="1" u="sng" dirty="0" err="1" smtClean="0"/>
              <a:t>Охлебининский</a:t>
            </a:r>
            <a:r>
              <a:rPr lang="ru-RU" b="1" u="sng" dirty="0" smtClean="0"/>
              <a:t> р-н</a:t>
            </a:r>
            <a:endParaRPr lang="ru-RU" b="1" u="sng" dirty="0"/>
          </a:p>
          <a:p>
            <a:pPr algn="ctr">
              <a:buFontTx/>
              <a:buNone/>
            </a:pPr>
            <a:r>
              <a:rPr lang="ru-RU" b="1" dirty="0" smtClean="0"/>
              <a:t>п. Чертова бездна (1 </a:t>
            </a:r>
            <a:r>
              <a:rPr lang="ru-RU" b="1" dirty="0" err="1" smtClean="0"/>
              <a:t>к.с</a:t>
            </a:r>
            <a:r>
              <a:rPr lang="ru-RU" b="1" dirty="0" smtClean="0"/>
              <a:t>.)</a:t>
            </a:r>
            <a:endParaRPr lang="ru-RU" b="1" dirty="0"/>
          </a:p>
          <a:p>
            <a:pPr algn="ctr">
              <a:buFontTx/>
              <a:buNone/>
            </a:pPr>
            <a:r>
              <a:rPr lang="ru-RU" b="1" u="sng" dirty="0" err="1"/>
              <a:t>Аургазинский</a:t>
            </a:r>
            <a:r>
              <a:rPr lang="ru-RU" b="1" u="sng" dirty="0"/>
              <a:t> район РБ</a:t>
            </a:r>
            <a:r>
              <a:rPr lang="ru-RU" b="1" dirty="0"/>
              <a:t>:</a:t>
            </a:r>
          </a:p>
          <a:p>
            <a:pPr algn="ctr">
              <a:buFontTx/>
              <a:buNone/>
            </a:pPr>
            <a:r>
              <a:rPr lang="ru-RU" b="1" dirty="0"/>
              <a:t>п. Вертолетная (1 </a:t>
            </a:r>
            <a:r>
              <a:rPr lang="ru-RU" b="1" dirty="0" err="1"/>
              <a:t>к.с</a:t>
            </a:r>
            <a:r>
              <a:rPr lang="ru-RU" b="1" dirty="0" smtClean="0"/>
              <a:t>.)</a:t>
            </a:r>
          </a:p>
          <a:p>
            <a:pPr algn="ctr">
              <a:buFontTx/>
              <a:buNone/>
            </a:pPr>
            <a:r>
              <a:rPr lang="ru-RU" b="1" u="sng" dirty="0" err="1" smtClean="0"/>
              <a:t>Ишимбайский</a:t>
            </a:r>
            <a:r>
              <a:rPr lang="ru-RU" b="1" u="sng" dirty="0" smtClean="0"/>
              <a:t> р-н РБ</a:t>
            </a:r>
          </a:p>
          <a:p>
            <a:pPr algn="ctr">
              <a:buFontTx/>
              <a:buNone/>
            </a:pPr>
            <a:r>
              <a:rPr lang="ru-RU" b="1" dirty="0" err="1" smtClean="0"/>
              <a:t>Ишеевская</a:t>
            </a:r>
            <a:r>
              <a:rPr lang="ru-RU" b="1" dirty="0" smtClean="0"/>
              <a:t> система пещер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431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157162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dirty="0" smtClean="0"/>
              <a:t> </a:t>
            </a:r>
            <a:r>
              <a:rPr lang="ru-RU" b="1" dirty="0" smtClean="0"/>
              <a:t>п. </a:t>
            </a:r>
            <a:r>
              <a:rPr lang="ru-RU" b="1" dirty="0" err="1" smtClean="0"/>
              <a:t>Ищеевская</a:t>
            </a:r>
            <a:r>
              <a:rPr lang="ru-RU" b="1" dirty="0" smtClean="0"/>
              <a:t> систем</a:t>
            </a:r>
          </a:p>
          <a:p>
            <a:pPr algn="ctr">
              <a:buFontTx/>
              <a:buNone/>
            </a:pPr>
            <a:r>
              <a:rPr lang="ru-RU" sz="2000" b="1" dirty="0" smtClean="0"/>
              <a:t>Горизонтальная, длина 1002 м</a:t>
            </a:r>
          </a:p>
        </p:txBody>
      </p:sp>
      <p:pic>
        <p:nvPicPr>
          <p:cNvPr id="19459" name="Picture 3" descr="H:\фото на календарь\Ишеевская\_1_Ишеевская 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643063"/>
            <a:ext cx="7362825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ru-RU" b="1" u="sng" dirty="0" smtClean="0"/>
              <a:t>МАРШРУТ  № 4</a:t>
            </a:r>
          </a:p>
          <a:p>
            <a:pPr algn="ctr">
              <a:buFontTx/>
              <a:buNone/>
            </a:pPr>
            <a:endParaRPr lang="ru-RU" b="1" dirty="0" smtClean="0"/>
          </a:p>
          <a:p>
            <a:pPr algn="ctr">
              <a:buFontTx/>
              <a:buNone/>
            </a:pPr>
            <a:r>
              <a:rPr lang="ru-RU" b="1" dirty="0" err="1" smtClean="0"/>
              <a:t>Спелеопоход</a:t>
            </a:r>
            <a:r>
              <a:rPr lang="ru-RU" b="1" dirty="0" smtClean="0"/>
              <a:t> 1 категории сложности</a:t>
            </a:r>
          </a:p>
          <a:p>
            <a:pPr algn="ctr">
              <a:buFontTx/>
              <a:buNone/>
            </a:pPr>
            <a:r>
              <a:rPr lang="ru-RU" b="1" u="sng" dirty="0" err="1" smtClean="0"/>
              <a:t>Бурзянский</a:t>
            </a:r>
            <a:r>
              <a:rPr lang="ru-RU" b="1" u="sng" dirty="0" smtClean="0"/>
              <a:t> район</a:t>
            </a:r>
            <a:r>
              <a:rPr lang="ru-RU" b="1" dirty="0" smtClean="0"/>
              <a:t>:</a:t>
            </a:r>
          </a:p>
          <a:p>
            <a:pPr algn="ctr">
              <a:buFontTx/>
              <a:buNone/>
            </a:pPr>
            <a:r>
              <a:rPr lang="ru-RU" b="1" dirty="0" smtClean="0"/>
              <a:t>п. Сказка (1 </a:t>
            </a:r>
            <a:r>
              <a:rPr lang="ru-RU" b="1" dirty="0" err="1" smtClean="0"/>
              <a:t>к.с</a:t>
            </a:r>
            <a:r>
              <a:rPr lang="ru-RU" b="1" dirty="0" smtClean="0"/>
              <a:t>.)</a:t>
            </a:r>
          </a:p>
          <a:p>
            <a:pPr algn="ctr">
              <a:buFontTx/>
              <a:buNone/>
            </a:pPr>
            <a:r>
              <a:rPr lang="ru-RU" b="1" dirty="0" smtClean="0"/>
              <a:t>            п. Космонавтов (1 </a:t>
            </a:r>
            <a:r>
              <a:rPr lang="ru-RU" b="1" dirty="0" err="1" smtClean="0"/>
              <a:t>к.с</a:t>
            </a:r>
            <a:r>
              <a:rPr lang="ru-RU" b="1" dirty="0" smtClean="0"/>
              <a:t>.)</a:t>
            </a:r>
          </a:p>
          <a:p>
            <a:pPr algn="ctr">
              <a:buFontTx/>
              <a:buNone/>
            </a:pPr>
            <a:r>
              <a:rPr lang="ru-RU" b="1" u="sng" dirty="0" smtClean="0"/>
              <a:t>Мелеузовский район</a:t>
            </a:r>
            <a:r>
              <a:rPr lang="ru-RU" b="1" dirty="0" smtClean="0"/>
              <a:t>:</a:t>
            </a:r>
          </a:p>
          <a:p>
            <a:pPr algn="ctr">
              <a:buFontTx/>
              <a:buNone/>
            </a:pPr>
            <a:r>
              <a:rPr lang="ru-RU" b="1" dirty="0" smtClean="0"/>
              <a:t>п. </a:t>
            </a:r>
            <a:r>
              <a:rPr lang="ru-RU" b="1" dirty="0" err="1" smtClean="0"/>
              <a:t>Хлебодаровская</a:t>
            </a:r>
            <a:r>
              <a:rPr lang="ru-RU" b="1" dirty="0" smtClean="0"/>
              <a:t> (1 </a:t>
            </a:r>
            <a:r>
              <a:rPr lang="ru-RU" b="1" dirty="0" err="1" smtClean="0"/>
              <a:t>к.с</a:t>
            </a:r>
            <a:r>
              <a:rPr lang="ru-RU" b="1" dirty="0" smtClean="0"/>
              <a:t>.)</a:t>
            </a:r>
          </a:p>
          <a:p>
            <a:pPr algn="ctr">
              <a:buFontTx/>
              <a:buNone/>
            </a:pPr>
            <a:r>
              <a:rPr lang="ru-RU" b="1" dirty="0" smtClean="0"/>
              <a:t>п. Шахта Рая (1 </a:t>
            </a:r>
            <a:r>
              <a:rPr lang="ru-RU" b="1" dirty="0" err="1" smtClean="0"/>
              <a:t>к.с</a:t>
            </a:r>
            <a:r>
              <a:rPr lang="ru-RU" b="1" dirty="0" smtClean="0"/>
              <a:t>.)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157162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smtClean="0"/>
              <a:t>п. Сказка</a:t>
            </a:r>
          </a:p>
          <a:p>
            <a:pPr algn="ctr">
              <a:buFontTx/>
              <a:buNone/>
            </a:pPr>
            <a:r>
              <a:rPr lang="ru-RU" b="1" smtClean="0"/>
              <a:t>горизонтальная, длина 1160 м</a:t>
            </a:r>
          </a:p>
          <a:p>
            <a:pPr algn="ctr">
              <a:buFontTx/>
              <a:buNone/>
            </a:pPr>
            <a:r>
              <a:rPr lang="ru-RU" sz="2000" b="1" smtClean="0"/>
              <a:t>уступы, узости</a:t>
            </a:r>
          </a:p>
          <a:p>
            <a:pPr algn="ctr">
              <a:buFontTx/>
              <a:buNone/>
            </a:pPr>
            <a:endParaRPr lang="ru-RU" b="1" smtClean="0"/>
          </a:p>
        </p:txBody>
      </p:sp>
      <p:pic>
        <p:nvPicPr>
          <p:cNvPr id="15363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88"/>
            <a:ext cx="5940425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3857625"/>
            <a:ext cx="50006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157162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smtClean="0"/>
              <a:t>п. Космонавтов</a:t>
            </a:r>
          </a:p>
          <a:p>
            <a:pPr algn="ctr">
              <a:buFontTx/>
              <a:buNone/>
            </a:pPr>
            <a:r>
              <a:rPr lang="ru-RU" b="1" smtClean="0"/>
              <a:t>Комбинированная, длина 280 м, А – 43 м</a:t>
            </a:r>
          </a:p>
          <a:p>
            <a:pPr algn="ctr">
              <a:buFontTx/>
              <a:buNone/>
            </a:pPr>
            <a:r>
              <a:rPr lang="ru-RU" sz="2000" b="1" smtClean="0"/>
              <a:t>Колодец 23 м</a:t>
            </a:r>
          </a:p>
        </p:txBody>
      </p:sp>
      <p:pic>
        <p:nvPicPr>
          <p:cNvPr id="16387" name="Picture 2" descr="H:\Фото2015\2015 01 10 пещера Космонавтов\IMG_98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928813"/>
            <a:ext cx="5894387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1928813"/>
            <a:ext cx="2786062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157162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smtClean="0"/>
              <a:t>п. Хлебодаровская</a:t>
            </a:r>
          </a:p>
          <a:p>
            <a:pPr algn="ctr">
              <a:buFontTx/>
              <a:buNone/>
            </a:pPr>
            <a:r>
              <a:rPr lang="ru-RU" b="1" smtClean="0"/>
              <a:t>горизонтальная, длина 3550 м, А – 48 м</a:t>
            </a:r>
          </a:p>
          <a:p>
            <a:pPr algn="ctr">
              <a:buFontTx/>
              <a:buNone/>
            </a:pPr>
            <a:r>
              <a:rPr lang="ru-RU" sz="2000" b="1" smtClean="0"/>
              <a:t>локальные узости, кольцовки</a:t>
            </a:r>
          </a:p>
        </p:txBody>
      </p:sp>
      <p:pic>
        <p:nvPicPr>
          <p:cNvPr id="17411" name="Picture 2" descr="G:\2008\26-17.07.2008 Хлебодаровская\26.07.08 Хлебодаровская_Ильнур\IMG_4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643063"/>
            <a:ext cx="5048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G:\2008\26-17.07.2008 Хлебодаровская\26.07.08 Хлебодаровская_Ильнур\IMG_4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3071813"/>
            <a:ext cx="4741862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157162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smtClean="0"/>
              <a:t>п. Шахта Рая</a:t>
            </a:r>
          </a:p>
          <a:p>
            <a:pPr algn="ctr">
              <a:buFontTx/>
              <a:buNone/>
            </a:pPr>
            <a:r>
              <a:rPr lang="ru-RU" b="1" smtClean="0"/>
              <a:t>вертикальная, длина 290 м</a:t>
            </a:r>
          </a:p>
          <a:p>
            <a:pPr algn="ctr">
              <a:buFontTx/>
              <a:buNone/>
            </a:pPr>
            <a:r>
              <a:rPr lang="ru-RU" sz="2000" b="1" smtClean="0"/>
              <a:t>колодец 44 м</a:t>
            </a:r>
          </a:p>
          <a:p>
            <a:pPr algn="ctr">
              <a:buFontTx/>
              <a:buNone/>
            </a:pPr>
            <a:endParaRPr lang="ru-RU" b="1" smtClean="0"/>
          </a:p>
        </p:txBody>
      </p:sp>
      <p:pic>
        <p:nvPicPr>
          <p:cNvPr id="18435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1928813"/>
            <a:ext cx="21431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857375"/>
            <a:ext cx="60833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Маршрут № 5</a:t>
            </a:r>
          </a:p>
          <a:p>
            <a:pPr marL="0" indent="0">
              <a:buNone/>
            </a:pPr>
            <a:r>
              <a:rPr lang="ru-RU" dirty="0" smtClean="0"/>
              <a:t>              </a:t>
            </a:r>
            <a:r>
              <a:rPr lang="ru-RU" dirty="0" err="1" smtClean="0"/>
              <a:t>Хазинский</a:t>
            </a:r>
            <a:r>
              <a:rPr lang="ru-RU" dirty="0" smtClean="0"/>
              <a:t> заказник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  п. Олимпия, смешанного типа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  п. </a:t>
            </a:r>
            <a:r>
              <a:rPr lang="ru-RU" dirty="0" err="1" smtClean="0"/>
              <a:t>Хазинская</a:t>
            </a:r>
            <a:r>
              <a:rPr lang="ru-RU" dirty="0" smtClean="0"/>
              <a:t>, горизонтальная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   п. </a:t>
            </a:r>
            <a:r>
              <a:rPr lang="ru-RU" dirty="0" err="1" smtClean="0"/>
              <a:t>Ыласын</a:t>
            </a:r>
            <a:r>
              <a:rPr lang="ru-RU" dirty="0" smtClean="0"/>
              <a:t>, </a:t>
            </a:r>
            <a:r>
              <a:rPr lang="ru-RU" dirty="0" err="1" smtClean="0"/>
              <a:t>смешаного</a:t>
            </a:r>
            <a:r>
              <a:rPr lang="ru-RU" dirty="0" smtClean="0"/>
              <a:t> типа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    п. Отважных, </a:t>
            </a:r>
            <a:r>
              <a:rPr lang="ru-RU" sz="2400" dirty="0" smtClean="0"/>
              <a:t>смешанного типа, длина105 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990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peleo\Desktop\п. Олимпия 2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327" y="500842"/>
            <a:ext cx="8063345" cy="539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33265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п. Олимпия,  1380 м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976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6669360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b="1" u="sng" dirty="0" smtClean="0"/>
              <a:t>МАРШРУТ  № 1</a:t>
            </a:r>
          </a:p>
          <a:p>
            <a:pPr algn="ctr">
              <a:buFontTx/>
              <a:buNone/>
            </a:pPr>
            <a:endParaRPr lang="ru-RU" b="1" dirty="0" smtClean="0"/>
          </a:p>
          <a:p>
            <a:pPr algn="ctr">
              <a:buFontTx/>
              <a:buNone/>
            </a:pPr>
            <a:r>
              <a:rPr lang="ru-RU" b="1" dirty="0" err="1" smtClean="0"/>
              <a:t>Спелеопоход</a:t>
            </a:r>
            <a:r>
              <a:rPr lang="ru-RU" b="1" dirty="0" smtClean="0"/>
              <a:t> 1 категории сложности </a:t>
            </a:r>
          </a:p>
          <a:p>
            <a:pPr algn="ctr">
              <a:buFontTx/>
              <a:buNone/>
            </a:pPr>
            <a:r>
              <a:rPr lang="ru-RU" sz="2800" b="1" dirty="0" smtClean="0"/>
              <a:t>Кутукское урочище</a:t>
            </a:r>
          </a:p>
          <a:p>
            <a:pPr algn="ctr">
              <a:buFontTx/>
              <a:buNone/>
            </a:pPr>
            <a:r>
              <a:rPr lang="ru-RU" sz="2800" b="1" dirty="0" smtClean="0"/>
              <a:t> Мелеузовский район РБ </a:t>
            </a:r>
          </a:p>
          <a:p>
            <a:pPr algn="ctr">
              <a:buFontTx/>
              <a:buNone/>
            </a:pPr>
            <a:r>
              <a:rPr lang="ru-RU" sz="2800" b="1" dirty="0" smtClean="0"/>
              <a:t>Пещеры:             </a:t>
            </a:r>
          </a:p>
          <a:p>
            <a:pPr algn="ctr">
              <a:buFontTx/>
              <a:buNone/>
            </a:pPr>
            <a:r>
              <a:rPr lang="ru-RU" sz="2800" b="1" dirty="0" smtClean="0"/>
              <a:t> </a:t>
            </a:r>
          </a:p>
          <a:p>
            <a:pPr>
              <a:buFontTx/>
              <a:buNone/>
            </a:pPr>
            <a:r>
              <a:rPr lang="ru-RU" sz="2800" b="1" dirty="0" smtClean="0"/>
              <a:t>                                   Кутук-2 (1 </a:t>
            </a:r>
            <a:r>
              <a:rPr lang="ru-RU" sz="2800" b="1" dirty="0" err="1" smtClean="0"/>
              <a:t>к.с</a:t>
            </a:r>
            <a:r>
              <a:rPr lang="ru-RU" sz="2800" b="1" dirty="0" smtClean="0"/>
              <a:t>.)</a:t>
            </a:r>
          </a:p>
          <a:p>
            <a:pPr algn="ctr">
              <a:buFontTx/>
              <a:buNone/>
            </a:pPr>
            <a:r>
              <a:rPr lang="ru-RU" sz="2800" b="1" dirty="0" smtClean="0"/>
              <a:t>    Кутук-3 (1 </a:t>
            </a:r>
            <a:r>
              <a:rPr lang="ru-RU" sz="2800" b="1" dirty="0" err="1" smtClean="0"/>
              <a:t>к.с</a:t>
            </a:r>
            <a:r>
              <a:rPr lang="ru-RU" sz="2800" b="1" dirty="0" smtClean="0"/>
              <a:t>.)</a:t>
            </a:r>
          </a:p>
          <a:p>
            <a:pPr algn="ctr">
              <a:buFontTx/>
              <a:buNone/>
            </a:pPr>
            <a:r>
              <a:rPr lang="ru-RU" sz="2800" b="1" dirty="0" smtClean="0"/>
              <a:t>         Кутук-4 (до 1 </a:t>
            </a:r>
            <a:r>
              <a:rPr lang="ru-RU" sz="2800" b="1" dirty="0" err="1" smtClean="0"/>
              <a:t>к.с</a:t>
            </a:r>
            <a:r>
              <a:rPr lang="ru-RU" sz="2800" b="1" dirty="0" smtClean="0"/>
              <a:t>.)</a:t>
            </a:r>
          </a:p>
          <a:p>
            <a:pPr algn="ctr">
              <a:buFontTx/>
              <a:buNone/>
            </a:pPr>
            <a:r>
              <a:rPr lang="ru-RU" sz="2800" b="1" dirty="0" smtClean="0"/>
              <a:t>       Зигзаг (до 1 </a:t>
            </a:r>
            <a:r>
              <a:rPr lang="ru-RU" sz="2800" b="1" dirty="0" err="1" smtClean="0"/>
              <a:t>к.с</a:t>
            </a:r>
            <a:r>
              <a:rPr lang="ru-RU" sz="2800" b="1" dirty="0" smtClean="0"/>
              <a:t>.)</a:t>
            </a:r>
          </a:p>
          <a:p>
            <a:pPr algn="ctr">
              <a:buFontTx/>
              <a:buNone/>
            </a:pPr>
            <a:endParaRPr lang="ru-RU" sz="2800" b="1" dirty="0"/>
          </a:p>
          <a:p>
            <a:pPr algn="ctr">
              <a:buFontTx/>
              <a:buNone/>
            </a:pPr>
            <a:r>
              <a:rPr lang="ru-RU" sz="2800" b="1" dirty="0" smtClean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28625" y="5000625"/>
            <a:ext cx="8229600" cy="10001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1507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17145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dirty="0" smtClean="0"/>
              <a:t>п. </a:t>
            </a:r>
            <a:r>
              <a:rPr lang="ru-RU" b="1" dirty="0" err="1" smtClean="0"/>
              <a:t>Ыласын</a:t>
            </a:r>
            <a:endParaRPr lang="ru-RU" b="1" dirty="0" smtClean="0"/>
          </a:p>
          <a:p>
            <a:pPr algn="ctr">
              <a:buFontTx/>
              <a:buNone/>
            </a:pPr>
            <a:r>
              <a:rPr lang="ru-RU" sz="2000" b="1" dirty="0" smtClean="0"/>
              <a:t>Горизонтально-наклонная, длина 487 м, уступы</a:t>
            </a:r>
          </a:p>
        </p:txBody>
      </p:sp>
      <p:pic>
        <p:nvPicPr>
          <p:cNvPr id="21508" name="Picture 2" descr="H:\фото на календарь\Ы-Ласы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923" y="1340768"/>
            <a:ext cx="7400925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648072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Природный парк  «Зилим»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зарегистрировано более 150 пещер,</a:t>
            </a:r>
            <a:br>
              <a:rPr lang="ru-RU" sz="28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 smtClean="0"/>
          </a:p>
        </p:txBody>
      </p:sp>
      <p:sp>
        <p:nvSpPr>
          <p:cNvPr id="23555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6165304"/>
            <a:ext cx="8229600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/>
              <a:t>П. Киндерлинская – 14 790 м</a:t>
            </a:r>
            <a:r>
              <a:rPr lang="ru-RU" sz="2400" dirty="0" smtClean="0"/>
              <a:t>, 2 Б к. т.</a:t>
            </a:r>
          </a:p>
        </p:txBody>
      </p:sp>
      <p:pic>
        <p:nvPicPr>
          <p:cNvPr id="5" name="Picture 2" descr="C:\Documents and Settings\Admin\Мои документы\моя любим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693" y="1142984"/>
            <a:ext cx="6481643" cy="488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Speleo\Desktop\для путеводителя по киндерли нской\DSC_006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6970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9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Speleo\Desktop\для путеводителя по киндерли нской\Foto19.t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6261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3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5" name="Picture 3" descr="C:\Users\Speleo\Desktop\для путеводителя по киндерли нской\Foto48.t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4505364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peleo\Desktop\для путеводителя по киндерли нской\Foto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4705350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6282548"/>
            <a:ext cx="8229600" cy="57545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/>
              <a:t>Зал Атлантида</a:t>
            </a:r>
            <a:endParaRPr lang="ru-RU" sz="2400" b="1" dirty="0"/>
          </a:p>
        </p:txBody>
      </p:sp>
      <p:pic>
        <p:nvPicPr>
          <p:cNvPr id="4" name="Picture 2" descr="C:\Users\Speleo\Desktop\для путеводителя по киндерли нской\Foto3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6240" cy="59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64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3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6093296"/>
            <a:ext cx="8229600" cy="7647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/>
              <a:t>п. Октябрьская – 3 653 м</a:t>
            </a:r>
            <a:r>
              <a:rPr lang="ru-RU" sz="2800" dirty="0" smtClean="0"/>
              <a:t>, 2Б к. т.</a:t>
            </a:r>
          </a:p>
        </p:txBody>
      </p:sp>
      <p:pic>
        <p:nvPicPr>
          <p:cNvPr id="4" name="Picture 2" descr="C:\Users\Speleo\Desktop\DSC07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Speleo\Desktop\Для описания Октябрьской\Foto36.tif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 bwMode="auto">
          <a:xfrm>
            <a:off x="323528" y="188641"/>
            <a:ext cx="8136904" cy="610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6453336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Ход Сталактитовые джунгли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604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Speleo\Desktop\Для описания Октябрьской\CIMG217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4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6627" name="Содержимое 2"/>
          <p:cNvSpPr>
            <a:spLocks noGrp="1"/>
          </p:cNvSpPr>
          <p:nvPr>
            <p:ph sz="quarter" idx="13"/>
          </p:nvPr>
        </p:nvSpPr>
        <p:spPr>
          <a:xfrm>
            <a:off x="0" y="6309320"/>
            <a:ext cx="9036496" cy="54868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п. Аю-Ыскан, вертикальная, 161 м</a:t>
            </a:r>
            <a:r>
              <a:rPr lang="ru-RU" dirty="0" smtClean="0"/>
              <a:t>, 2 А к. т.</a:t>
            </a:r>
          </a:p>
        </p:txBody>
      </p:sp>
      <p:pic>
        <p:nvPicPr>
          <p:cNvPr id="4" name="Picture 2" descr="D:\2008\сплав зилим май\Аю-Ыскан\IMG_22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157162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dirty="0" smtClean="0"/>
              <a:t>                                         Кутук-2                                          4</a:t>
            </a:r>
          </a:p>
          <a:p>
            <a:pPr algn="ctr">
              <a:buFontTx/>
              <a:buNone/>
            </a:pPr>
            <a:r>
              <a:rPr lang="ru-RU" dirty="0" smtClean="0"/>
              <a:t>горизонтальная, длина 1000 м,</a:t>
            </a:r>
          </a:p>
          <a:p>
            <a:pPr algn="ctr">
              <a:buFontTx/>
              <a:buNone/>
            </a:pPr>
            <a:r>
              <a:rPr lang="ru-RU" sz="2000" dirty="0" smtClean="0"/>
              <a:t>прохождение без сифонов</a:t>
            </a:r>
          </a:p>
        </p:txBody>
      </p:sp>
      <p:pic>
        <p:nvPicPr>
          <p:cNvPr id="5123" name="Picture 3" descr="C:\Users\Клуб\Desktop\В А. П. Международный семинар\Пещера Кутук-2 стала учебным полигоном для групп АSV и подводников на несколько дне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714500"/>
            <a:ext cx="6500812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4800" y="4495800"/>
            <a:ext cx="8686800" cy="15843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4274" name="Picture 2" descr="C:\Users\Speleo\Desktop\P611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66018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89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6237312"/>
            <a:ext cx="8712968" cy="62068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п. Леднева, смешанного типа, 863 м</a:t>
            </a:r>
            <a:r>
              <a:rPr lang="ru-RU" dirty="0" smtClean="0"/>
              <a:t>, </a:t>
            </a:r>
            <a:r>
              <a:rPr lang="ru-RU" sz="2400" dirty="0" smtClean="0"/>
              <a:t>2А </a:t>
            </a:r>
            <a:r>
              <a:rPr lang="ru-RU" sz="2400" dirty="0" err="1" smtClean="0"/>
              <a:t>к.т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050" name="Picture 2" descr="C:\Users\Наталья\Desktop\лед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584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7651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2" descr="C:\Users\Speleo\Desktop\DSCN2643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0" y="239625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4" name="Picture 2" descr="C:\Users\Наталья\Desktop\лед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76672"/>
            <a:ext cx="8640960" cy="6192688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Маршруты 2 </a:t>
            </a:r>
            <a:r>
              <a:rPr lang="ru-RU" dirty="0" err="1" smtClean="0"/>
              <a:t>к.с</a:t>
            </a:r>
            <a:r>
              <a:rPr lang="ru-RU" dirty="0" smtClean="0"/>
              <a:t>.:</a:t>
            </a:r>
          </a:p>
          <a:p>
            <a:pPr marL="0" indent="0">
              <a:buNone/>
            </a:pPr>
            <a:r>
              <a:rPr lang="ru-RU" dirty="0" smtClean="0"/>
              <a:t>Киндерлинская – Октябрьская – Леднева – Аю-Ыскан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Маршруты 1 к. с.:</a:t>
            </a:r>
          </a:p>
          <a:p>
            <a:pPr marL="0" indent="0">
              <a:buNone/>
            </a:pPr>
            <a:r>
              <a:rPr lang="ru-RU" dirty="0" smtClean="0"/>
              <a:t>Прохождение маршрутов 1 </a:t>
            </a:r>
            <a:r>
              <a:rPr lang="ru-RU" dirty="0" err="1" smtClean="0"/>
              <a:t>к.с</a:t>
            </a:r>
            <a:r>
              <a:rPr lang="ru-RU" dirty="0" smtClean="0"/>
              <a:t>. в пещерах Киндерлинская – Леднева – Аю-Ыскан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0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2808312"/>
          </a:xfrm>
        </p:spPr>
        <p:txBody>
          <a:bodyPr/>
          <a:lstStyle/>
          <a:p>
            <a:pPr marL="0" indent="0">
              <a:buNone/>
            </a:pPr>
            <a:r>
              <a:rPr lang="ru-RU" sz="5400" b="1" dirty="0">
                <a:solidFill>
                  <a:schemeClr val="accent6">
                    <a:lumMod val="75000"/>
                  </a:schemeClr>
                </a:solidFill>
              </a:rPr>
              <a:t>Спасибо за внимание !</a:t>
            </a:r>
            <a:br>
              <a:rPr lang="ru-RU" sz="54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5978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12255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dirty="0" smtClean="0"/>
              <a:t>                                      Кутук – 3                                      5</a:t>
            </a:r>
          </a:p>
          <a:p>
            <a:pPr algn="ctr">
              <a:buFontTx/>
              <a:buNone/>
            </a:pPr>
            <a:r>
              <a:rPr lang="ru-RU" sz="2800" b="1" dirty="0" smtClean="0"/>
              <a:t>Вертикальная, длина 80 м, колодец 41 м</a:t>
            </a:r>
          </a:p>
        </p:txBody>
      </p:sp>
      <p:pic>
        <p:nvPicPr>
          <p:cNvPr id="6147" name="Picture 2" descr="C:\Users\Клуб\Desktop\В А.П. лагерь Сумган\Гайфуллина Лиана и Гималетдинов Азат готовятся к спуску в пещеру Кутук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1643063"/>
            <a:ext cx="6357938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14287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dirty="0" smtClean="0"/>
              <a:t>                                             Кутук-4                                           5</a:t>
            </a:r>
          </a:p>
          <a:p>
            <a:pPr algn="ctr">
              <a:buFontTx/>
              <a:buNone/>
            </a:pPr>
            <a:r>
              <a:rPr lang="ru-RU" sz="2800" b="1" dirty="0" smtClean="0"/>
              <a:t>Горизонтально-наклонная, длина 1869 м,</a:t>
            </a:r>
          </a:p>
          <a:p>
            <a:pPr algn="ctr">
              <a:buFontTx/>
              <a:buNone/>
            </a:pPr>
            <a:r>
              <a:rPr lang="ru-RU" sz="2000" b="1" dirty="0" smtClean="0"/>
              <a:t>локальная узость, 2 этаж, </a:t>
            </a:r>
            <a:r>
              <a:rPr lang="ru-RU" sz="2000" b="1" dirty="0" err="1" smtClean="0"/>
              <a:t>полусифон</a:t>
            </a:r>
            <a:endParaRPr lang="ru-RU" sz="2000" b="1" dirty="0" smtClean="0"/>
          </a:p>
        </p:txBody>
      </p:sp>
      <p:pic>
        <p:nvPicPr>
          <p:cNvPr id="7171" name="Picture 2" descr="H:\фото на календарь\Кутук-4\п. Кутук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522413"/>
            <a:ext cx="3357562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 descr="H:\фото на календарь\Кутук-4\Кутуки 1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428750"/>
            <a:ext cx="34432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1"/>
          <p:cNvSpPr>
            <a:spLocks noGrp="1"/>
          </p:cNvSpPr>
          <p:nvPr>
            <p:ph/>
          </p:nvPr>
        </p:nvSpPr>
        <p:spPr>
          <a:xfrm>
            <a:off x="0" y="0"/>
            <a:ext cx="9144000" cy="157162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dirty="0" smtClean="0"/>
              <a:t>                                            Зигзаг                                               7</a:t>
            </a:r>
          </a:p>
          <a:p>
            <a:pPr algn="ctr">
              <a:buFontTx/>
              <a:buNone/>
            </a:pPr>
            <a:r>
              <a:rPr lang="ru-RU" sz="2800" dirty="0" smtClean="0"/>
              <a:t>Горизонтально-наклонная, длина 2500 м,</a:t>
            </a:r>
          </a:p>
          <a:p>
            <a:pPr algn="ctr">
              <a:buFontTx/>
              <a:buNone/>
            </a:pPr>
            <a:r>
              <a:rPr lang="ru-RU" sz="2000" dirty="0" smtClean="0"/>
              <a:t>уступы, подземная река</a:t>
            </a:r>
          </a:p>
        </p:txBody>
      </p:sp>
      <p:pic>
        <p:nvPicPr>
          <p:cNvPr id="8195" name="Picture 2" descr="H:\фото на календарь\Зигзаг\_1_Кутуки 1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571625"/>
            <a:ext cx="7215188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Speleo\Desktop\Фотоподборка по пещерам\Кутукские пещеры\Зигзаг\P1010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2" y="152336"/>
            <a:ext cx="8916294" cy="6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3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712968" cy="69269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800" b="1" i="1" dirty="0" smtClean="0">
                <a:solidFill>
                  <a:srgbClr val="800000"/>
                </a:solidFill>
              </a:rPr>
              <a:t>В Кутукском урочище  для включения в маршрут 1 к. с. можно выбрать пещеры: </a:t>
            </a:r>
          </a:p>
        </p:txBody>
      </p:sp>
      <p:sp>
        <p:nvSpPr>
          <p:cNvPr id="20484" name="Содержимое 4"/>
          <p:cNvSpPr>
            <a:spLocks noGrp="1"/>
          </p:cNvSpPr>
          <p:nvPr>
            <p:ph sz="quarter" idx="13"/>
          </p:nvPr>
        </p:nvSpPr>
        <p:spPr>
          <a:xfrm>
            <a:off x="0" y="908720"/>
            <a:ext cx="9144000" cy="5949280"/>
          </a:xfrm>
        </p:spPr>
        <p:txBody>
          <a:bodyPr>
            <a:normAutofit lnSpcReduction="10000"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600" b="1" dirty="0" smtClean="0"/>
              <a:t>п. Южная</a:t>
            </a:r>
          </a:p>
          <a:p>
            <a:pPr algn="ctr">
              <a:buFontTx/>
              <a:buNone/>
            </a:pPr>
            <a:r>
              <a:rPr lang="ru-RU" sz="2600" b="1" dirty="0" smtClean="0"/>
              <a:t>вертикальная, колодец 38 м, длина 47 м</a:t>
            </a:r>
          </a:p>
          <a:p>
            <a:pPr algn="ctr">
              <a:buFont typeface="Wingdings" pitchFamily="2" charset="2"/>
              <a:buChar char="Ø"/>
            </a:pPr>
            <a:r>
              <a:rPr lang="ru-RU" sz="2600" b="1" dirty="0" smtClean="0"/>
              <a:t>п. Охотничья</a:t>
            </a:r>
          </a:p>
          <a:p>
            <a:pPr algn="ctr">
              <a:buFontTx/>
              <a:buNone/>
            </a:pPr>
            <a:r>
              <a:rPr lang="ru-RU" sz="2600" b="1" dirty="0"/>
              <a:t>с</a:t>
            </a:r>
            <a:r>
              <a:rPr lang="ru-RU" sz="2600" b="1" dirty="0" smtClean="0"/>
              <a:t>мешанного типа, колодец 40 и, длина 233 м</a:t>
            </a:r>
          </a:p>
          <a:p>
            <a:pPr algn="ctr">
              <a:buFont typeface="Wingdings" pitchFamily="2" charset="2"/>
              <a:buChar char="Ø"/>
            </a:pPr>
            <a:r>
              <a:rPr lang="ru-RU" sz="2600" b="1" dirty="0" smtClean="0"/>
              <a:t>п. Барсучья</a:t>
            </a:r>
          </a:p>
          <a:p>
            <a:pPr algn="ctr">
              <a:buFontTx/>
              <a:buNone/>
            </a:pPr>
            <a:r>
              <a:rPr lang="ru-RU" sz="2600" b="1" dirty="0"/>
              <a:t>с</a:t>
            </a:r>
            <a:r>
              <a:rPr lang="ru-RU" sz="2600" b="1" dirty="0" smtClean="0"/>
              <a:t>мешанного типа, два колодца по 10 м, длина 150</a:t>
            </a:r>
          </a:p>
          <a:p>
            <a:pPr algn="ctr">
              <a:buFont typeface="Wingdings" pitchFamily="2" charset="2"/>
              <a:buChar char="Ø"/>
            </a:pPr>
            <a:r>
              <a:rPr lang="ru-RU" sz="2600" b="1" dirty="0" smtClean="0"/>
              <a:t>п. Винтовая </a:t>
            </a:r>
          </a:p>
          <a:p>
            <a:pPr marL="0" indent="0" algn="ctr">
              <a:buNone/>
            </a:pPr>
            <a:r>
              <a:rPr lang="ru-RU" sz="2600" b="1" dirty="0"/>
              <a:t>г</a:t>
            </a:r>
            <a:r>
              <a:rPr lang="ru-RU" sz="2600" b="1" dirty="0" smtClean="0"/>
              <a:t>оризонтальная, длина 270 м</a:t>
            </a:r>
          </a:p>
          <a:p>
            <a:pPr algn="ctr">
              <a:buFont typeface="Wingdings" pitchFamily="2" charset="2"/>
              <a:buChar char="Ø"/>
            </a:pPr>
            <a:r>
              <a:rPr lang="ru-RU" sz="2600" b="1" dirty="0"/>
              <a:t>п</a:t>
            </a:r>
            <a:r>
              <a:rPr lang="ru-RU" sz="2600" b="1" dirty="0" smtClean="0"/>
              <a:t>. Ключ</a:t>
            </a:r>
          </a:p>
          <a:p>
            <a:pPr marL="0" indent="0" algn="ctr">
              <a:buNone/>
            </a:pPr>
            <a:r>
              <a:rPr lang="ru-RU" sz="2600" b="1" dirty="0"/>
              <a:t>г</a:t>
            </a:r>
            <a:r>
              <a:rPr lang="ru-RU" sz="2600" b="1" dirty="0" smtClean="0"/>
              <a:t>оризонтальная, длина 370 м</a:t>
            </a:r>
          </a:p>
          <a:p>
            <a:pPr algn="ctr">
              <a:buFont typeface="Wingdings" pitchFamily="2" charset="2"/>
              <a:buChar char="Ø"/>
            </a:pPr>
            <a:r>
              <a:rPr lang="ru-RU" sz="2600" b="1" dirty="0" smtClean="0"/>
              <a:t>п. Свадебная</a:t>
            </a:r>
          </a:p>
          <a:p>
            <a:pPr marL="0" indent="0" algn="ctr">
              <a:buNone/>
            </a:pPr>
            <a:r>
              <a:rPr lang="ru-RU" sz="2600" b="1" dirty="0" smtClean="0"/>
              <a:t>                    горизонтальная, длина 316 м                  9</a:t>
            </a:r>
          </a:p>
          <a:p>
            <a:pPr marL="0" indent="0" algn="ctr">
              <a:buNone/>
            </a:pPr>
            <a:endParaRPr lang="ru-RU" sz="2800" b="1" dirty="0"/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8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1714</TotalTime>
  <Words>698</Words>
  <Application>Microsoft Office PowerPoint</Application>
  <PresentationFormat>Экран (4:3)</PresentationFormat>
  <Paragraphs>133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Воздушный поток</vt:lpstr>
      <vt:lpstr>МБУ ОМК «Алые паруса» ГО г. Уфа Спелеоклуб имени Валерия Нассонова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Кутукском урочище  для включения в маршрут 1 к. с. можно выбрать пещеры: </vt:lpstr>
      <vt:lpstr>Презентация PowerPoint</vt:lpstr>
      <vt:lpstr>Сталагмит Черепаха                      Галерея Геофака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Природный парк  «Зилим» зарегистрировано более 150 пещер,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Пользователь</cp:lastModifiedBy>
  <cp:revision>97</cp:revision>
  <dcterms:created xsi:type="dcterms:W3CDTF">2009-04-04T11:13:03Z</dcterms:created>
  <dcterms:modified xsi:type="dcterms:W3CDTF">2022-06-17T11:29:20Z</dcterms:modified>
</cp:coreProperties>
</file>